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Raleway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26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8252dc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8252dc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6490fd4f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46490fd4f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8252dc4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8252dc4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8252dc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8252dc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6490fd4f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46490fd4f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8252dc4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8252dc4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hyperlink" Target="https://www.wsj.com/tech/personal-tech/apple-airpods-pro-hearing-aid-features-af0f2714?utm_source=chatgpt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cdc.gov/nchs/products/databriefs/db205.htm?utm_source=chatgpt.com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hyperlink" Target="https://www.verifiedmarketresearch.com/product/augmentative-and-alternative-communication-aac-devices-market/?utm_source=chatgpt.com" TargetMode="Externa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729450" y="772242"/>
            <a:ext cx="4890900" cy="14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VocalLift</a:t>
            </a: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Giving Sound to the Unheard</a:t>
            </a:r>
            <a:endParaRPr sz="1400" b="1"/>
          </a:p>
        </p:txBody>
      </p:sp>
      <p:pic>
        <p:nvPicPr>
          <p:cNvPr id="178" name="Google Shape;178;p18" title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>
            <a:spLocks noGrp="1"/>
          </p:cNvSpPr>
          <p:nvPr>
            <p:ph type="title" idx="4294967295"/>
          </p:nvPr>
        </p:nvSpPr>
        <p:spPr>
          <a:xfrm>
            <a:off x="0" y="4608300"/>
            <a:ext cx="9144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3"/>
                </a:solidFill>
              </a:rPr>
              <a:t>Presented By,</a:t>
            </a:r>
            <a:endParaRPr sz="1300">
              <a:solidFill>
                <a:schemeClr val="accent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Jeevan Hebbal Manjunath 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80" name="Google Shape;180;p18"/>
          <p:cNvSpPr txBox="1">
            <a:spLocks noGrp="1"/>
          </p:cNvSpPr>
          <p:nvPr>
            <p:ph type="title" idx="4294967295"/>
          </p:nvPr>
        </p:nvSpPr>
        <p:spPr>
          <a:xfrm>
            <a:off x="7260600" y="4857900"/>
            <a:ext cx="18834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3"/>
                </a:solidFill>
              </a:rPr>
              <a:t>Date: March 30th, 2025</a:t>
            </a:r>
            <a:endParaRPr sz="12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7" title="backgroun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79775"/>
            <a:ext cx="9386726" cy="62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7"/>
          <p:cNvSpPr txBox="1"/>
          <p:nvPr/>
        </p:nvSpPr>
        <p:spPr>
          <a:xfrm>
            <a:off x="734530" y="30831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Speech Impairment Assistance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734530" y="33444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lang="en-GB" sz="1200" b="1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AAC Support for Neurological Conditions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70" name="Google Shape;270;p27"/>
          <p:cNvSpPr txBox="1"/>
          <p:nvPr/>
        </p:nvSpPr>
        <p:spPr>
          <a:xfrm>
            <a:off x="734530" y="3605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lang="en-GB" sz="1200" b="1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Language Learning Tool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734530" y="38670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   |</a:t>
            </a:r>
            <a:r>
              <a:rPr lang="en-GB" sz="12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Creative Music Composition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2" name="Google Shape;272;p27" title="music.png"/>
          <p:cNvPicPr preferRelativeResize="0"/>
          <p:nvPr/>
        </p:nvPicPr>
        <p:blipFill rotWithShape="1">
          <a:blip r:embed="rId4">
            <a:alphaModFix/>
          </a:blip>
          <a:srcRect l="4578" r="4578"/>
          <a:stretch/>
        </p:blipFill>
        <p:spPr>
          <a:xfrm>
            <a:off x="5146750" y="1184600"/>
            <a:ext cx="1977667" cy="32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 title="speech-aide.png"/>
          <p:cNvPicPr preferRelativeResize="0"/>
          <p:nvPr/>
        </p:nvPicPr>
        <p:blipFill rotWithShape="1">
          <a:blip r:embed="rId5">
            <a:alphaModFix/>
          </a:blip>
          <a:srcRect l="7691" r="7699"/>
          <a:stretch/>
        </p:blipFill>
        <p:spPr>
          <a:xfrm>
            <a:off x="7172149" y="1184609"/>
            <a:ext cx="1971852" cy="161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7" title="duolingo.png"/>
          <p:cNvPicPr preferRelativeResize="0"/>
          <p:nvPr/>
        </p:nvPicPr>
        <p:blipFill rotWithShape="1">
          <a:blip r:embed="rId6">
            <a:alphaModFix/>
          </a:blip>
          <a:srcRect t="-3380"/>
          <a:stretch/>
        </p:blipFill>
        <p:spPr>
          <a:xfrm>
            <a:off x="7172149" y="2835640"/>
            <a:ext cx="1971840" cy="161156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B5600"/>
                </a:solidFill>
              </a:rPr>
              <a:t>Target audience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7050" y="1187025"/>
            <a:ext cx="744550" cy="4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>
            <a:spLocks noGrp="1"/>
          </p:cNvSpPr>
          <p:nvPr>
            <p:ph type="ctrTitle"/>
          </p:nvPr>
        </p:nvSpPr>
        <p:spPr>
          <a:xfrm>
            <a:off x="683375" y="173940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>
            <a:spLocks noGrp="1"/>
          </p:cNvSpPr>
          <p:nvPr>
            <p:ph type="ctrTitle"/>
          </p:nvPr>
        </p:nvSpPr>
        <p:spPr>
          <a:xfrm>
            <a:off x="727950" y="1235375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accent3"/>
                </a:solidFill>
              </a:rPr>
              <a:t>AGENDA</a:t>
            </a:r>
            <a:endParaRPr sz="3600">
              <a:solidFill>
                <a:schemeClr val="accent3"/>
              </a:solidFill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1672801" y="2006247"/>
            <a:ext cx="1722300" cy="15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Problem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Solution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Demo &amp; Tools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Market Trends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Trend Analysis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Target Audience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1523696" y="1905150"/>
            <a:ext cx="212400" cy="1944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1523696" y="2209950"/>
            <a:ext cx="212400" cy="1944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1523696" y="2514750"/>
            <a:ext cx="212400" cy="1944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1523696" y="2819550"/>
            <a:ext cx="212400" cy="1944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1523696" y="3124350"/>
            <a:ext cx="212400" cy="1944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1523696" y="3429150"/>
            <a:ext cx="212400" cy="1944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1486275" y="1819750"/>
            <a:ext cx="2547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1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1502550" y="2125475"/>
            <a:ext cx="2547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2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1495550" y="2432825"/>
            <a:ext cx="2547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3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1495550" y="2734125"/>
            <a:ext cx="2547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4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1495550" y="3045900"/>
            <a:ext cx="2547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5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1495550" y="3342775"/>
            <a:ext cx="2547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6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0" title="backgroun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79775"/>
            <a:ext cx="9386726" cy="62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The Problem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05" name="Google Shape;205;p20"/>
          <p:cNvSpPr txBox="1">
            <a:spLocks noGrp="1"/>
          </p:cNvSpPr>
          <p:nvPr>
            <p:ph type="body" idx="1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Communication Barriers for Mute Individuals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</a:rPr>
              <a:t>70+ million people with speech disabilities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</a:rPr>
              <a:t>Current AAC tools are slow, robotic, and lack emotional nuance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</a:rPr>
              <a:t>Natural vocalizations (like hums) are underutilized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The Solution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468790" y="19617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</a:rPr>
              <a:t>1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212" name="Google Shape;212;p21"/>
          <p:cNvSpPr txBox="1">
            <a:spLocks noGrp="1"/>
          </p:cNvSpPr>
          <p:nvPr>
            <p:ph type="body" idx="1"/>
          </p:nvPr>
        </p:nvSpPr>
        <p:spPr>
          <a:xfrm>
            <a:off x="915691" y="185385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Translates expressive humming into full phrases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3" name="Google Shape;213;p21"/>
          <p:cNvSpPr/>
          <p:nvPr/>
        </p:nvSpPr>
        <p:spPr>
          <a:xfrm>
            <a:off x="468790" y="25850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</a:rPr>
              <a:t>2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214" name="Google Shape;214;p21"/>
          <p:cNvSpPr txBox="1">
            <a:spLocks noGrp="1"/>
          </p:cNvSpPr>
          <p:nvPr>
            <p:ph type="body" idx="1"/>
          </p:nvPr>
        </p:nvSpPr>
        <p:spPr>
          <a:xfrm>
            <a:off x="915691" y="248882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Enables nonverbal users to communicate with natural rhythm and tone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468809" y="33700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</a:rPr>
              <a:t>3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216" name="Google Shape;216;p21"/>
          <p:cNvSpPr txBox="1">
            <a:spLocks noGrp="1"/>
          </p:cNvSpPr>
          <p:nvPr>
            <p:ph type="body" idx="1"/>
          </p:nvPr>
        </p:nvSpPr>
        <p:spPr>
          <a:xfrm>
            <a:off x="914112" y="326212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Provides emotional and contextual understanding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468809" y="40496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</a:rPr>
              <a:t>4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218" name="Google Shape;218;p21"/>
          <p:cNvSpPr txBox="1">
            <a:spLocks noGrp="1"/>
          </p:cNvSpPr>
          <p:nvPr>
            <p:ph type="body" idx="1"/>
          </p:nvPr>
        </p:nvSpPr>
        <p:spPr>
          <a:xfrm>
            <a:off x="914112" y="395342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Delivers phrase predictions and speech synthesis through a user-friendly interface (Real-time) in the future.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19" name="Google Shape;219;p21"/>
          <p:cNvSpPr/>
          <p:nvPr/>
        </p:nvSpPr>
        <p:spPr>
          <a:xfrm>
            <a:off x="8237350" y="99950"/>
            <a:ext cx="717300" cy="30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351" y="1961750"/>
            <a:ext cx="3987300" cy="293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>
            <a:spLocks noGrp="1"/>
          </p:cNvSpPr>
          <p:nvPr>
            <p:ph type="body" idx="1"/>
          </p:nvPr>
        </p:nvSpPr>
        <p:spPr>
          <a:xfrm>
            <a:off x="1847690" y="2073775"/>
            <a:ext cx="6145739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AI Frameworks: 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-29210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200" dirty="0" err="1">
                <a:solidFill>
                  <a:schemeClr val="lt1"/>
                </a:solidFill>
              </a:rPr>
              <a:t>AudioGen</a:t>
            </a:r>
            <a:r>
              <a:rPr lang="en-GB" sz="1200" dirty="0">
                <a:solidFill>
                  <a:schemeClr val="lt1"/>
                </a:solidFill>
              </a:rPr>
              <a:t> – Generates expressive humming from natural language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-2921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200" dirty="0" err="1">
                <a:solidFill>
                  <a:schemeClr val="lt1"/>
                </a:solidFill>
              </a:rPr>
              <a:t>librosa</a:t>
            </a:r>
            <a:r>
              <a:rPr lang="en-GB" sz="1200" dirty="0">
                <a:solidFill>
                  <a:schemeClr val="lt1"/>
                </a:solidFill>
              </a:rPr>
              <a:t> – </a:t>
            </a:r>
            <a:r>
              <a:rPr lang="en-GB" sz="1200" dirty="0" err="1">
                <a:solidFill>
                  <a:schemeClr val="lt1"/>
                </a:solidFill>
              </a:rPr>
              <a:t>Analyzes</a:t>
            </a:r>
            <a:r>
              <a:rPr lang="en-GB" sz="1200" dirty="0">
                <a:solidFill>
                  <a:schemeClr val="lt1"/>
                </a:solidFill>
              </a:rPr>
              <a:t> pitch and transforms audio to </a:t>
            </a:r>
            <a:r>
              <a:rPr lang="en-GB" sz="1200" dirty="0" err="1">
                <a:solidFill>
                  <a:schemeClr val="lt1"/>
                </a:solidFill>
              </a:rPr>
              <a:t>mel</a:t>
            </a:r>
            <a:r>
              <a:rPr lang="en-GB" sz="1200" dirty="0">
                <a:solidFill>
                  <a:schemeClr val="lt1"/>
                </a:solidFill>
              </a:rPr>
              <a:t>-spectrograms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The Demo &amp; Tools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27" name="Google Shape;227;p22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</a:rPr>
              <a:t>1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228" name="Google Shape;228;p22"/>
          <p:cNvSpPr/>
          <p:nvPr/>
        </p:nvSpPr>
        <p:spPr>
          <a:xfrm>
            <a:off x="1402387" y="3576161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FFFFFF"/>
                </a:solidFill>
              </a:rPr>
              <a:t>2</a:t>
            </a:r>
            <a:endParaRPr sz="1200" b="1" dirty="0">
              <a:solidFill>
                <a:srgbClr val="FFFFFF"/>
              </a:solidFill>
            </a:endParaRPr>
          </a:p>
        </p:txBody>
      </p:sp>
      <p:sp>
        <p:nvSpPr>
          <p:cNvPr id="229" name="Google Shape;229;p22"/>
          <p:cNvSpPr txBox="1">
            <a:spLocks noGrp="1"/>
          </p:cNvSpPr>
          <p:nvPr>
            <p:ph type="body" idx="1"/>
          </p:nvPr>
        </p:nvSpPr>
        <p:spPr>
          <a:xfrm>
            <a:off x="1847690" y="3468261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Frontend/Backend:</a:t>
            </a:r>
            <a:endParaRPr dirty="0"/>
          </a:p>
          <a:p>
            <a:pPr marL="457200" lvl="0" indent="-29210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dirty="0"/>
              <a:t>Flask – Lightweight Python backend powering the API and web server</a:t>
            </a:r>
            <a:endParaRPr dirty="0"/>
          </a:p>
          <a:p>
            <a:pPr marL="457200" lvl="0" indent="-2921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/>
              <a:t>Vercel</a:t>
            </a:r>
            <a:r>
              <a:rPr lang="en-GB" dirty="0"/>
              <a:t> – Planned deployment platform for easy hosting and sharing</a:t>
            </a:r>
            <a:endParaRPr dirty="0"/>
          </a:p>
        </p:txBody>
      </p:sp>
      <p:sp>
        <p:nvSpPr>
          <p:cNvPr id="230" name="Google Shape;230;p22"/>
          <p:cNvSpPr/>
          <p:nvPr/>
        </p:nvSpPr>
        <p:spPr>
          <a:xfrm>
            <a:off x="8237350" y="99950"/>
            <a:ext cx="717300" cy="30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Understanding the market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>
            <a:spLocks noGrp="1"/>
          </p:cNvSpPr>
          <p:nvPr>
            <p:ph type="title"/>
          </p:nvPr>
        </p:nvSpPr>
        <p:spPr>
          <a:xfrm>
            <a:off x="760850" y="119160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Market trends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>
                <a:solidFill>
                  <a:srgbClr val="FF0000"/>
                </a:solidFill>
              </a:rPr>
              <a:t>01</a:t>
            </a:r>
            <a:endParaRPr b="0">
              <a:solidFill>
                <a:srgbClr val="FF0000"/>
              </a:solidFill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164625" y="4286275"/>
            <a:ext cx="3893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-GB" sz="1200" u="sng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Wall Street </a:t>
            </a:r>
            <a:r>
              <a:rPr lang="en-GB" sz="1200" u="sng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Journal</a:t>
            </a:r>
            <a:r>
              <a:rPr lang="en-GB" sz="12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050" y="1187025"/>
            <a:ext cx="744550" cy="4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5" title="backgroun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79775"/>
            <a:ext cx="9386726" cy="62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 txBox="1"/>
          <p:nvPr/>
        </p:nvSpPr>
        <p:spPr>
          <a:xfrm>
            <a:off x="164625" y="4286275"/>
            <a:ext cx="3893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0" name="Google Shape;250;p25" descr="Figure 1 is a bar chart showing the percentage of children aged 3 through 17 years with any communication disorder during the past 12 months in 2012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1088" y="2226000"/>
            <a:ext cx="4361825" cy="26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 txBox="1">
            <a:spLocks noGrp="1"/>
          </p:cNvSpPr>
          <p:nvPr>
            <p:ph type="title"/>
          </p:nvPr>
        </p:nvSpPr>
        <p:spPr>
          <a:xfrm>
            <a:off x="760850" y="119160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Market trends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>
                <a:solidFill>
                  <a:srgbClr val="FF0000"/>
                </a:solidFill>
              </a:rPr>
              <a:t>01</a:t>
            </a:r>
            <a:endParaRPr b="0">
              <a:solidFill>
                <a:srgbClr val="FF0000"/>
              </a:solidFill>
            </a:endParaRPr>
          </a:p>
        </p:txBody>
      </p:sp>
      <p:pic>
        <p:nvPicPr>
          <p:cNvPr id="252" name="Google Shape;2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050" y="1187025"/>
            <a:ext cx="744550" cy="4772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5"/>
          <p:cNvSpPr txBox="1"/>
          <p:nvPr/>
        </p:nvSpPr>
        <p:spPr>
          <a:xfrm>
            <a:off x="2625300" y="4850200"/>
            <a:ext cx="38934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-GB" sz="1200" u="sng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(CDC) National Center for Health Statistics</a:t>
            </a:r>
            <a:endParaRPr sz="12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6" title="backgroun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79775"/>
            <a:ext cx="9386726" cy="62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Trend analysis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260" name="Google Shape;2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313" y="1979575"/>
            <a:ext cx="4863378" cy="27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6"/>
          <p:cNvSpPr txBox="1"/>
          <p:nvPr/>
        </p:nvSpPr>
        <p:spPr>
          <a:xfrm>
            <a:off x="3031500" y="4715225"/>
            <a:ext cx="30810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-GB" sz="1200" u="sng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VerifiedMarketResearch</a:t>
            </a:r>
            <a:endParaRPr sz="12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7050" y="1187025"/>
            <a:ext cx="744550" cy="4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</Words>
  <Application>Microsoft Office PowerPoint</Application>
  <PresentationFormat>On-screen Show (16:9)</PresentationFormat>
  <Paragraphs>56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Lato</vt:lpstr>
      <vt:lpstr>Raleway</vt:lpstr>
      <vt:lpstr>Streamline</vt:lpstr>
      <vt:lpstr>VocalLift</vt:lpstr>
      <vt:lpstr>AGENDA</vt:lpstr>
      <vt:lpstr>The Problem</vt:lpstr>
      <vt:lpstr>The Solution</vt:lpstr>
      <vt:lpstr>The Demo &amp; Tools</vt:lpstr>
      <vt:lpstr>Understanding the market</vt:lpstr>
      <vt:lpstr>Market trends 01</vt:lpstr>
      <vt:lpstr>Market trends 01</vt:lpstr>
      <vt:lpstr>Trend analysis</vt:lpstr>
      <vt:lpstr>Target audience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Jeevan Hebbal Manjunath (Student)</cp:lastModifiedBy>
  <cp:revision>1</cp:revision>
  <dcterms:modified xsi:type="dcterms:W3CDTF">2025-03-30T18:50:33Z</dcterms:modified>
</cp:coreProperties>
</file>